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256" r:id="rId2"/>
    <p:sldId id="280" r:id="rId3"/>
    <p:sldId id="260" r:id="rId4"/>
    <p:sldId id="284" r:id="rId5"/>
    <p:sldId id="259" r:id="rId6"/>
    <p:sldId id="257" r:id="rId7"/>
    <p:sldId id="268" r:id="rId8"/>
    <p:sldId id="261" r:id="rId9"/>
    <p:sldId id="263" r:id="rId10"/>
    <p:sldId id="264" r:id="rId11"/>
    <p:sldId id="273" r:id="rId12"/>
    <p:sldId id="262" r:id="rId13"/>
    <p:sldId id="281" r:id="rId14"/>
    <p:sldId id="283"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8" autoAdjust="0"/>
    <p:restoredTop sz="50290" autoAdjust="0"/>
  </p:normalViewPr>
  <p:slideViewPr>
    <p:cSldViewPr>
      <p:cViewPr>
        <p:scale>
          <a:sx n="70" d="100"/>
          <a:sy n="70" d="100"/>
        </p:scale>
        <p:origin x="-1116"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1E2AEF3-8C08-40E4-AF0A-68E21632374B}" type="datetimeFigureOut">
              <a:rPr lang="en-US" smtClean="0"/>
              <a:pPr/>
              <a:t>3/16/2012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205B525-BEE8-4DB0-A4D2-F797753B851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C753C52-45F9-4666-9BB8-0FB9883BCAA3}" type="datetimeFigureOut">
              <a:rPr lang="en-US" smtClean="0"/>
              <a:pPr/>
              <a:t>3/16/2012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D8CFACF-156B-4625-ADCD-2E522484DB9B}" type="slidenum">
              <a:rPr lang="en-US" smtClean="0"/>
              <a:pPr/>
              <a:t>‹#›</a:t>
            </a:fld>
            <a:endParaRPr lang="en-US"/>
          </a:p>
        </p:txBody>
      </p:sp>
    </p:spTree>
    <p:extLst>
      <p:ext uri="{BB962C8B-B14F-4D97-AF65-F5344CB8AC3E}">
        <p14:creationId xmlns:p14="http://schemas.microsoft.com/office/powerpoint/2010/main" xmlns="" val="3475901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out—target</a:t>
            </a:r>
            <a:r>
              <a:rPr lang="en-US" baseline="0" dirty="0" smtClean="0"/>
              <a:t> audiences for delivery—those teaching language arts/reading, history, social studies, science and technical subjects (Career and Technology Education CTE).</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at</a:t>
            </a:r>
            <a:r>
              <a:rPr lang="en-US" baseline="0" dirty="0" smtClean="0"/>
              <a:t> your table about your observations as they relate to the video.</a:t>
            </a:r>
          </a:p>
          <a:p>
            <a:endParaRPr lang="en-US" baseline="0" dirty="0" smtClean="0"/>
          </a:p>
          <a:p>
            <a:r>
              <a:rPr lang="en-US" baseline="0" dirty="0" smtClean="0"/>
              <a:t>What would you like to share with the whole group?</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Here is the site of the video clip we just viewed. </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let’s review…</a:t>
            </a:r>
          </a:p>
          <a:p>
            <a:endParaRPr lang="en-US" dirty="0" smtClean="0"/>
          </a:p>
          <a:p>
            <a:r>
              <a:rPr lang="en-US" dirty="0" smtClean="0"/>
              <a:t>What ELA strand have we been</a:t>
            </a:r>
            <a:r>
              <a:rPr lang="en-US" baseline="0" dirty="0" smtClean="0"/>
              <a:t> talking about today? Speaking and Listening</a:t>
            </a:r>
          </a:p>
          <a:p>
            <a:r>
              <a:rPr lang="en-US" baseline="0" dirty="0" smtClean="0"/>
              <a:t>How many anchor standards are there in Speaking and Listening? 6</a:t>
            </a:r>
          </a:p>
          <a:p>
            <a:r>
              <a:rPr lang="en-US" baseline="0" dirty="0" smtClean="0"/>
              <a:t>Which anchor standard did we focus on?( 1) At what grade level?  5</a:t>
            </a:r>
            <a:r>
              <a:rPr lang="en-US" baseline="30000" dirty="0" smtClean="0"/>
              <a:t>th</a:t>
            </a:r>
            <a:r>
              <a:rPr lang="en-US" baseline="0" dirty="0" smtClean="0"/>
              <a:t>  Which specific standards in 5</a:t>
            </a:r>
            <a:r>
              <a:rPr lang="en-US" baseline="30000" dirty="0" smtClean="0"/>
              <a:t>th</a:t>
            </a:r>
            <a:r>
              <a:rPr lang="en-US" baseline="0" dirty="0" smtClean="0"/>
              <a:t> grade? 1.b &amp; c</a:t>
            </a:r>
          </a:p>
          <a:p>
            <a:endParaRPr lang="en-US" baseline="0" dirty="0" smtClean="0"/>
          </a:p>
          <a:p>
            <a:r>
              <a:rPr lang="en-US" baseline="0" dirty="0" smtClean="0"/>
              <a:t>Now share with a  shoulder partner something your take-away from this training session.</a:t>
            </a:r>
          </a:p>
          <a:p>
            <a:endParaRPr lang="en-US" baseline="0" dirty="0" smtClean="0"/>
          </a:p>
          <a:p>
            <a:r>
              <a:rPr lang="en-US" baseline="0" dirty="0" smtClean="0"/>
              <a:t>Does anyone have a reflection that they would like to share with the group?</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Share the CHAMPS slide</a:t>
            </a:r>
          </a:p>
          <a:p>
            <a:endParaRPr lang="en-US" dirty="0" smtClean="0"/>
          </a:p>
          <a:p>
            <a:r>
              <a:rPr lang="en-US" dirty="0" smtClean="0"/>
              <a:t>Note that “C” has</a:t>
            </a:r>
            <a:r>
              <a:rPr lang="en-US" baseline="0" dirty="0" smtClean="0"/>
              <a:t> two voice levels</a:t>
            </a:r>
          </a:p>
          <a:p>
            <a:r>
              <a:rPr lang="en-US" baseline="0" dirty="0" smtClean="0"/>
              <a:t>	0 during the presentation/directions and a level 2 for when you are collaborating  we chose the word collaboration because it ties closely to the CCR (College Career Ready)</a:t>
            </a:r>
          </a:p>
          <a:p>
            <a:endParaRPr lang="en-US" baseline="0" dirty="0" smtClean="0"/>
          </a:p>
          <a:p>
            <a:r>
              <a:rPr lang="en-US" baseline="0" dirty="0" smtClean="0"/>
              <a:t>We are going to spend our time today in the Speaking and Listening strand of our CCSS. </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a:t>
            </a:r>
          </a:p>
          <a:p>
            <a:endParaRPr lang="en-US" dirty="0" smtClean="0"/>
          </a:p>
          <a:p>
            <a:r>
              <a:rPr lang="en-US" dirty="0" smtClean="0"/>
              <a:t> So from the Content and Literacy Objectives we can see that our time today is focusing on the Speaking and Listening strand. This is typically not an area of focus for many of our teachers as you can see by this next slide…</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Too often this is what our classrooms look like.  While there is an appropriate</a:t>
            </a:r>
            <a:r>
              <a:rPr lang="en-US" baseline="0" dirty="0" smtClean="0"/>
              <a:t> time to have a quiet room we don’t want to give the impression that a silent room is what we always want. As we do our work today you will learn more about the Speaking and Listening strand and the expectations.</a:t>
            </a:r>
          </a:p>
          <a:p>
            <a:endParaRPr lang="en-US" baseline="0" dirty="0" smtClean="0"/>
          </a:p>
          <a:p>
            <a:r>
              <a:rPr lang="en-US" baseline="0" dirty="0" smtClean="0"/>
              <a:t>Many of you have heard Kris </a:t>
            </a:r>
            <a:r>
              <a:rPr lang="en-US" baseline="0" dirty="0" err="1" smtClean="0"/>
              <a:t>Ehling</a:t>
            </a:r>
            <a:r>
              <a:rPr lang="en-US" baseline="0" dirty="0" smtClean="0"/>
              <a:t> espouse that learning is social therefore speaking needs to be integral part.</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Locate your handout</a:t>
            </a:r>
          </a:p>
          <a:p>
            <a:r>
              <a:rPr lang="en-US" dirty="0" smtClean="0"/>
              <a:t>We are going to prime our brain by reading from Appendix A to </a:t>
            </a:r>
            <a:r>
              <a:rPr lang="en-US" baseline="0" dirty="0" smtClean="0"/>
              <a:t>build our background knowledge. </a:t>
            </a:r>
          </a:p>
          <a:p>
            <a:r>
              <a:rPr lang="en-US" baseline="0" dirty="0" smtClean="0"/>
              <a:t>What do you need to know in order to understand the Speaking &amp; Listening strand?</a:t>
            </a:r>
          </a:p>
          <a:p>
            <a:pPr>
              <a:buFont typeface="Arial" pitchFamily="34" charset="0"/>
              <a:buChar char="•"/>
            </a:pPr>
            <a:r>
              <a:rPr lang="en-US" baseline="0" dirty="0" smtClean="0"/>
              <a:t>Share with a partner</a:t>
            </a:r>
          </a:p>
          <a:p>
            <a:pPr>
              <a:buFont typeface="Arial" pitchFamily="34" charset="0"/>
              <a:buChar char="•"/>
            </a:pPr>
            <a:r>
              <a:rPr lang="en-US" baseline="0" dirty="0" smtClean="0"/>
              <a:t>After partner share ask the audience some of the following questions to generate oral vocabulary….</a:t>
            </a:r>
          </a:p>
          <a:p>
            <a:pPr>
              <a:buFont typeface="Arial" pitchFamily="34" charset="0"/>
              <a:buNone/>
            </a:pPr>
            <a:endParaRPr lang="en-US" baseline="0" dirty="0" smtClean="0"/>
          </a:p>
          <a:p>
            <a:pPr>
              <a:buFont typeface="Arial" pitchFamily="34" charset="0"/>
              <a:buChar char="•"/>
            </a:pPr>
            <a:r>
              <a:rPr lang="en-US" baseline="0" dirty="0" smtClean="0"/>
              <a:t>Listening &amp; Speaking are prerequisites for _________?(Reading &amp; Writing)</a:t>
            </a:r>
          </a:p>
          <a:p>
            <a:pPr>
              <a:buFont typeface="Arial" pitchFamily="34" charset="0"/>
              <a:buChar char="•"/>
            </a:pPr>
            <a:r>
              <a:rPr lang="en-US" baseline="0" dirty="0" smtClean="0"/>
              <a:t>Listening is ___________(Input) Receptive</a:t>
            </a:r>
          </a:p>
          <a:p>
            <a:pPr>
              <a:buFont typeface="Arial" pitchFamily="34" charset="0"/>
              <a:buChar char="•"/>
            </a:pPr>
            <a:r>
              <a:rPr lang="en-US" baseline="0" dirty="0" smtClean="0"/>
              <a:t>Speaking is ____________(Output) Expressive</a:t>
            </a:r>
          </a:p>
          <a:p>
            <a:pPr>
              <a:buFont typeface="Arial" pitchFamily="34" charset="0"/>
              <a:buChar char="•"/>
            </a:pPr>
            <a:r>
              <a:rPr lang="en-US" baseline="0" dirty="0" smtClean="0"/>
              <a:t>What is strongly predictive of student’s success with reading &amp; writing (oral language competence)</a:t>
            </a:r>
          </a:p>
          <a:p>
            <a:pPr>
              <a:buFont typeface="Arial" pitchFamily="34" charset="0"/>
              <a:buNone/>
            </a:pPr>
            <a:endParaRPr lang="en-US" baseline="0" dirty="0" smtClean="0"/>
          </a:p>
          <a:p>
            <a:pPr>
              <a:buFont typeface="Arial" pitchFamily="34" charset="0"/>
              <a:buNone/>
            </a:pPr>
            <a:r>
              <a:rPr lang="en-US" baseline="0" dirty="0" smtClean="0"/>
              <a:t>Tie to Hart &amp; </a:t>
            </a:r>
            <a:r>
              <a:rPr lang="en-US" baseline="0" dirty="0" err="1" smtClean="0"/>
              <a:t>Risley</a:t>
            </a:r>
            <a:r>
              <a:rPr lang="en-US" baseline="0" dirty="0" smtClean="0"/>
              <a:t> study &amp; (Modules 1 &amp; 2 of LETRS)—1</a:t>
            </a:r>
            <a:r>
              <a:rPr lang="en-US" baseline="30000" dirty="0" smtClean="0"/>
              <a:t>st</a:t>
            </a:r>
            <a:r>
              <a:rPr lang="en-US" baseline="0" dirty="0" smtClean="0"/>
              <a:t> and 2</a:t>
            </a:r>
            <a:r>
              <a:rPr lang="en-US" baseline="30000" dirty="0" smtClean="0"/>
              <a:t>nd</a:t>
            </a:r>
            <a:r>
              <a:rPr lang="en-US" baseline="0" dirty="0" smtClean="0"/>
              <a:t> grade teachers only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built our background</a:t>
            </a:r>
            <a:r>
              <a:rPr lang="en-US" baseline="0" dirty="0" smtClean="0"/>
              <a:t> knowledge, now let’s review the key terms as it relates to ELA-CCSS knowing the math terms differ. </a:t>
            </a:r>
          </a:p>
          <a:p>
            <a:r>
              <a:rPr lang="en-US" baseline="0" dirty="0" smtClean="0"/>
              <a:t>Box and code your spiral bound CCSS</a:t>
            </a:r>
          </a:p>
          <a:p>
            <a:r>
              <a:rPr lang="en-US" dirty="0" smtClean="0"/>
              <a:t>Strand – </a:t>
            </a:r>
          </a:p>
          <a:p>
            <a:r>
              <a:rPr lang="en-US" dirty="0" smtClean="0"/>
              <a:t>Boxed sub-heading-</a:t>
            </a:r>
          </a:p>
          <a:p>
            <a:r>
              <a:rPr lang="en-US" dirty="0" smtClean="0"/>
              <a:t>Anchor standard – </a:t>
            </a:r>
          </a:p>
          <a:p>
            <a:pPr>
              <a:buFont typeface="Arial" pitchFamily="34" charset="0"/>
              <a:buChar char="•"/>
            </a:pPr>
            <a:r>
              <a:rPr lang="en-US" dirty="0" smtClean="0"/>
              <a:t>Now before</a:t>
            </a:r>
            <a:r>
              <a:rPr lang="en-US" baseline="0" dirty="0" smtClean="0"/>
              <a:t> we leave this page let’s chorally read the Speaking and Listening Strand. These are the exact boxed sub-headings and anchor standards for 6-12.</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have had a chance to experience</a:t>
            </a:r>
            <a:r>
              <a:rPr lang="en-US" baseline="0" dirty="0" smtClean="0"/>
              <a:t> SL 5.1b &amp; c within the CCSS now </a:t>
            </a:r>
            <a:r>
              <a:rPr lang="en-US" dirty="0" smtClean="0"/>
              <a:t>we would like to show you a quick clip of this standard in action.  This is a 5</a:t>
            </a:r>
            <a:r>
              <a:rPr lang="en-US" baseline="30000" dirty="0" smtClean="0"/>
              <a:t>th</a:t>
            </a:r>
            <a:r>
              <a:rPr lang="en-US" dirty="0" smtClean="0"/>
              <a:t> grade classroom. Your job is to view </a:t>
            </a:r>
            <a:r>
              <a:rPr lang="en-US" baseline="0" dirty="0" smtClean="0"/>
              <a:t>and listen to the clip.  We will watch it a second time with a set of guiding questions.</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a moment and read over the questions.</a:t>
            </a:r>
          </a:p>
          <a:p>
            <a:r>
              <a:rPr lang="en-US" dirty="0" smtClean="0"/>
              <a:t>Now let’s watch this clip a second time.</a:t>
            </a:r>
            <a:endParaRPr lang="en-US" dirty="0"/>
          </a:p>
        </p:txBody>
      </p:sp>
      <p:sp>
        <p:nvSpPr>
          <p:cNvPr id="4" name="Slide Number Placeholder 3"/>
          <p:cNvSpPr>
            <a:spLocks noGrp="1"/>
          </p:cNvSpPr>
          <p:nvPr>
            <p:ph type="sldNum" sz="quarter" idx="10"/>
          </p:nvPr>
        </p:nvSpPr>
        <p:spPr/>
        <p:txBody>
          <a:bodyPr/>
          <a:lstStyle/>
          <a:p>
            <a:fld id="{1D8CFACF-156B-4625-ADCD-2E522484DB9B}"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8CFACF-156B-4625-ADCD-2E522484DB9B}"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1066800"/>
          </a:xfrm>
        </p:spPr>
        <p:txBody>
          <a:bodyPr/>
          <a:lstStyle>
            <a:lvl1pPr>
              <a:defRPr b="1">
                <a:solidFill>
                  <a:schemeClr val="tx1"/>
                </a:solidFill>
              </a:defRPr>
            </a:lvl1pPr>
          </a:lstStyle>
          <a:p>
            <a:r>
              <a:rPr lang="en-US" smtClean="0"/>
              <a:t>Click to edit Master title style</a:t>
            </a:r>
            <a:endParaRPr lang="en-US"/>
          </a:p>
        </p:txBody>
      </p:sp>
      <p:sp>
        <p:nvSpPr>
          <p:cNvPr id="3" name="Subtitle 2"/>
          <p:cNvSpPr>
            <a:spLocks noGrp="1"/>
          </p:cNvSpPr>
          <p:nvPr>
            <p:ph type="subTitle" idx="1"/>
          </p:nvPr>
        </p:nvSpPr>
        <p:spPr>
          <a:xfrm>
            <a:off x="1447800" y="3352800"/>
            <a:ext cx="6400800" cy="685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6D8A0EA6-6CC3-4F1E-80BB-83532DD283F5}" type="datetime1">
              <a:rPr lang="en-US" smtClean="0"/>
              <a:pPr/>
              <a:t>3/16/2012</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11753686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FA79E0-F30B-47A3-8CCC-F234C86EBA21}" type="datetime1">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4190498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DDEF70-4302-456B-B936-021E3119D489}" type="datetime1">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2377559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AC8ADE6B-B6C9-4849-99A9-D206AC4AF205}" type="datetime1">
              <a:rPr lang="en-US" smtClean="0"/>
              <a:pPr/>
              <a:t>3/16/2012</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38119786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E12E1F-735A-49DB-AC8F-6971C2330387}" type="datetime1">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2579150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F02538-FE03-429E-9E83-A90409C75FE9}" type="datetime1">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4126399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40701B-C5E8-4C28-BDE5-CD9B2D22C85D}" type="datetime1">
              <a:rPr lang="en-US" smtClean="0"/>
              <a:pPr/>
              <a:t>3/16/2012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3565088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797029-6ADA-4684-B1FF-D35189686599}" type="datetime1">
              <a:rPr lang="en-US" smtClean="0"/>
              <a:pPr/>
              <a:t>3/16/2012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1748709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82EA5D-DAFB-42A4-9298-085B9442619E}" type="datetime1">
              <a:rPr lang="en-US" smtClean="0"/>
              <a:pPr/>
              <a:t>3/16/2012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2091071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D3844E-941A-4A98-B4BB-6A890B4C97A8}" type="datetime1">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2147809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32C7CA-71D3-40F5-8F3B-677A36B1BEC9}" type="datetime1">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1209562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p:cNvPicPr>
            <a:picLocks noChangeAspect="1" noChangeArrowheads="1"/>
          </p:cNvPicPr>
          <p:nvPr userDrawn="1"/>
        </p:nvPicPr>
        <p:blipFill>
          <a:blip r:embed="rId13"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a:stretch>
            <a:fillRect/>
          </a:stretch>
        </p:blipFill>
        <p:spPr bwMode="auto">
          <a:xfrm>
            <a:off x="0" y="4381187"/>
            <a:ext cx="3733800" cy="2500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43DB8-C2D3-41B2-BB64-67092D1E3D9B}" type="datetime1">
              <a:rPr lang="en-US" smtClean="0"/>
              <a:pPr/>
              <a:t>3/16/2012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AE59B-C144-48B4-A54A-5B1A20B47AE7}" type="slidenum">
              <a:rPr lang="en-US" smtClean="0"/>
              <a:pPr/>
              <a:t>‹#›</a:t>
            </a:fld>
            <a:endParaRPr lang="en-US"/>
          </a:p>
        </p:txBody>
      </p:sp>
    </p:spTree>
    <p:extLst>
      <p:ext uri="{BB962C8B-B14F-4D97-AF65-F5344CB8AC3E}">
        <p14:creationId xmlns:p14="http://schemas.microsoft.com/office/powerpoint/2010/main" xmlns="" val="3365977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file:///E:\Speaking%20&amp;%20Listening%20Feb.%2010,%202012\Talk%20Moves%20Video.mp4" TargetMode="External"/><Relationship Id="rId5" Type="http://schemas.openxmlformats.org/officeDocument/2006/relationships/image" Target="../media/image12.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teachingchannel.org/videos/talk-moves-developing-communication-skills?fd=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E:\Speaking%20&amp;%20Listening%20Feb.%2010,%202012\Talk%20Moves%20Video.mp4" TargetMode="Externa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57200"/>
            <a:ext cx="6553200" cy="2286000"/>
          </a:xfrm>
        </p:spPr>
        <p:txBody>
          <a:bodyPr>
            <a:normAutofit/>
          </a:bodyPr>
          <a:lstStyle/>
          <a:p>
            <a:r>
              <a:rPr lang="en-US" dirty="0" smtClean="0">
                <a:solidFill>
                  <a:srgbClr val="00CC00"/>
                </a:solidFill>
              </a:rPr>
              <a:t>Common Core Standards </a:t>
            </a:r>
            <a:br>
              <a:rPr lang="en-US" dirty="0" smtClean="0">
                <a:solidFill>
                  <a:srgbClr val="00CC00"/>
                </a:solidFill>
              </a:rPr>
            </a:br>
            <a:r>
              <a:rPr lang="en-US" dirty="0" smtClean="0">
                <a:solidFill>
                  <a:srgbClr val="00CC00"/>
                </a:solidFill>
              </a:rPr>
              <a:t>for </a:t>
            </a:r>
            <a:br>
              <a:rPr lang="en-US" dirty="0" smtClean="0">
                <a:solidFill>
                  <a:srgbClr val="00CC00"/>
                </a:solidFill>
              </a:rPr>
            </a:br>
            <a:r>
              <a:rPr lang="en-US" dirty="0" smtClean="0">
                <a:solidFill>
                  <a:srgbClr val="00CC00"/>
                </a:solidFill>
              </a:rPr>
              <a:t>English Language Arts</a:t>
            </a:r>
            <a:endParaRPr lang="en-US" dirty="0">
              <a:solidFill>
                <a:srgbClr val="00CC00"/>
              </a:solidFill>
            </a:endParaRPr>
          </a:p>
        </p:txBody>
      </p:sp>
      <p:pic>
        <p:nvPicPr>
          <p:cNvPr id="1027"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grpSp>
        <p:nvGrpSpPr>
          <p:cNvPr id="8" name="Group 7"/>
          <p:cNvGrpSpPr/>
          <p:nvPr/>
        </p:nvGrpSpPr>
        <p:grpSpPr>
          <a:xfrm>
            <a:off x="0" y="187317"/>
            <a:ext cx="9220200" cy="3698883"/>
            <a:chOff x="0" y="0"/>
            <a:chExt cx="9220200" cy="3698883"/>
          </a:xfrm>
        </p:grpSpPr>
        <p:pic>
          <p:nvPicPr>
            <p:cNvPr id="1028" name="Picture 4"/>
            <p:cNvPicPr>
              <a:picLocks noChangeAspect="1" noChangeArrowheads="1"/>
            </p:cNvPicPr>
            <p:nvPr/>
          </p:nvPicPr>
          <p:blipFill>
            <a:blip r:embed="rId4" cstate="print"/>
            <a:srcRect l="16514" t="34279"/>
            <a:stretch>
              <a:fillRect/>
            </a:stretch>
          </p:blipFill>
          <p:spPr bwMode="auto">
            <a:xfrm>
              <a:off x="1905000" y="1"/>
              <a:ext cx="7315200" cy="3698882"/>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0" y="0"/>
              <a:ext cx="2057400" cy="2332686"/>
            </a:xfrm>
            <a:prstGeom prst="rect">
              <a:avLst/>
            </a:prstGeom>
            <a:noFill/>
            <a:ln w="9525">
              <a:noFill/>
              <a:miter lim="800000"/>
              <a:headEnd/>
              <a:tailEnd/>
            </a:ln>
          </p:spPr>
        </p:pic>
      </p:grpSp>
    </p:spTree>
    <p:extLst>
      <p:ext uri="{BB962C8B-B14F-4D97-AF65-F5344CB8AC3E}">
        <p14:creationId xmlns:p14="http://schemas.microsoft.com/office/powerpoint/2010/main" xmlns="" val="3251085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4" cstate="print"/>
          <a:srcRect l="3412"/>
          <a:stretch>
            <a:fillRect/>
          </a:stretch>
        </p:blipFill>
        <p:spPr bwMode="auto">
          <a:xfrm>
            <a:off x="5867400" y="5611467"/>
            <a:ext cx="3276600" cy="1246533"/>
          </a:xfrm>
          <a:prstGeom prst="rect">
            <a:avLst/>
          </a:prstGeom>
          <a:noFill/>
          <a:ln w="9525">
            <a:noFill/>
            <a:miter lim="800000"/>
            <a:headEnd/>
            <a:tailEnd/>
          </a:ln>
        </p:spPr>
      </p:pic>
      <p:pic>
        <p:nvPicPr>
          <p:cNvPr id="10" name="Talk Moves Video.mp4">
            <a:hlinkClick r:id="" action="ppaction://media"/>
          </p:cNvPr>
          <p:cNvPicPr>
            <a:picLocks noGrp="1" noRot="1" noChangeAspect="1"/>
          </p:cNvPicPr>
          <p:nvPr>
            <p:ph idx="1"/>
            <a:videoFile r:link="rId1"/>
          </p:nvPr>
        </p:nvPicPr>
        <p:blipFill>
          <a:blip r:embed="rId5" cstate="print"/>
          <a:stretch>
            <a:fillRect/>
          </a:stretch>
        </p:blipFill>
        <p:spPr>
          <a:xfrm>
            <a:off x="0" y="-631824"/>
            <a:ext cx="9986432" cy="748982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162800" cy="1143000"/>
          </a:xfrm>
        </p:spPr>
        <p:txBody>
          <a:bodyPr/>
          <a:lstStyle/>
          <a:p>
            <a:r>
              <a:rPr lang="en-US" b="1" dirty="0" smtClean="0">
                <a:solidFill>
                  <a:schemeClr val="accent2">
                    <a:lumMod val="75000"/>
                  </a:schemeClr>
                </a:solidFill>
              </a:rPr>
              <a:t>Questions to Consider…</a:t>
            </a:r>
            <a:endParaRPr lang="en-US" b="1" dirty="0">
              <a:solidFill>
                <a:schemeClr val="accent2">
                  <a:lumMod val="75000"/>
                </a:schemeClr>
              </a:solidFill>
            </a:endParaRPr>
          </a:p>
        </p:txBody>
      </p:sp>
      <p:sp>
        <p:nvSpPr>
          <p:cNvPr id="4" name="Content Placeholder 3"/>
          <p:cNvSpPr>
            <a:spLocks noGrp="1"/>
          </p:cNvSpPr>
          <p:nvPr>
            <p:ph idx="1"/>
          </p:nvPr>
        </p:nvSpPr>
        <p:spPr>
          <a:xfrm>
            <a:off x="457200" y="1066800"/>
            <a:ext cx="8229600" cy="3581400"/>
          </a:xfrm>
        </p:spPr>
        <p:txBody>
          <a:bodyPr>
            <a:normAutofit/>
          </a:bodyPr>
          <a:lstStyle/>
          <a:p>
            <a:r>
              <a:rPr lang="en-US" sz="4000" dirty="0" smtClean="0">
                <a:solidFill>
                  <a:schemeClr val="accent2">
                    <a:lumMod val="75000"/>
                  </a:schemeClr>
                </a:solidFill>
              </a:rPr>
              <a:t>What is the purpose of </a:t>
            </a:r>
            <a:r>
              <a:rPr lang="en-US" sz="4000" dirty="0" err="1" smtClean="0">
                <a:solidFill>
                  <a:schemeClr val="accent2">
                    <a:lumMod val="75000"/>
                  </a:schemeClr>
                </a:solidFill>
              </a:rPr>
              <a:t>revoicing</a:t>
            </a:r>
            <a:r>
              <a:rPr lang="en-US" sz="4000" dirty="0" smtClean="0">
                <a:solidFill>
                  <a:schemeClr val="accent2">
                    <a:lumMod val="75000"/>
                  </a:schemeClr>
                </a:solidFill>
              </a:rPr>
              <a:t>?</a:t>
            </a:r>
          </a:p>
          <a:p>
            <a:r>
              <a:rPr lang="en-US" sz="4000" dirty="0" smtClean="0">
                <a:solidFill>
                  <a:schemeClr val="accent2">
                    <a:lumMod val="75000"/>
                  </a:schemeClr>
                </a:solidFill>
              </a:rPr>
              <a:t>What element does tossing a ball add to this strategy?</a:t>
            </a:r>
          </a:p>
          <a:p>
            <a:r>
              <a:rPr lang="en-US" sz="4000" dirty="0" smtClean="0">
                <a:solidFill>
                  <a:schemeClr val="accent2">
                    <a:lumMod val="75000"/>
                  </a:schemeClr>
                </a:solidFill>
              </a:rPr>
              <a:t>What is the purpose of restating and applying your own reasoning?</a:t>
            </a:r>
          </a:p>
          <a:p>
            <a:endParaRPr lang="en-US" sz="40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US" b="1" dirty="0" smtClean="0">
                <a:solidFill>
                  <a:schemeClr val="accent2">
                    <a:lumMod val="75000"/>
                  </a:schemeClr>
                </a:solidFill>
              </a:rPr>
              <a:t>Closing…</a:t>
            </a:r>
            <a:endParaRPr lang="en-US" b="1" dirty="0">
              <a:solidFill>
                <a:schemeClr val="accent2">
                  <a:lumMod val="75000"/>
                </a:schemeClr>
              </a:solidFill>
            </a:endParaRPr>
          </a:p>
        </p:txBody>
      </p:sp>
      <p:pic>
        <p:nvPicPr>
          <p:cNvPr id="5123" name="Picture 3"/>
          <p:cNvPicPr>
            <a:picLocks noGrp="1" noChangeAspect="1" noChangeArrowheads="1"/>
          </p:cNvPicPr>
          <p:nvPr>
            <p:ph idx="1"/>
          </p:nvPr>
        </p:nvPicPr>
        <p:blipFill>
          <a:blip r:embed="rId3" cstate="print"/>
          <a:srcRect/>
          <a:stretch>
            <a:fillRect/>
          </a:stretch>
        </p:blipFill>
        <p:spPr bwMode="auto">
          <a:xfrm>
            <a:off x="3505199" y="1209257"/>
            <a:ext cx="5562601" cy="3896143"/>
          </a:xfrm>
          <a:prstGeom prst="rect">
            <a:avLst/>
          </a:prstGeom>
          <a:noFill/>
          <a:ln w="9525">
            <a:noFill/>
            <a:miter lim="800000"/>
            <a:headEnd/>
            <a:tailEnd/>
          </a:ln>
        </p:spPr>
      </p:pic>
      <p:sp>
        <p:nvSpPr>
          <p:cNvPr id="9" name="TextBox 8"/>
          <p:cNvSpPr txBox="1"/>
          <p:nvPr/>
        </p:nvSpPr>
        <p:spPr>
          <a:xfrm>
            <a:off x="0" y="914400"/>
            <a:ext cx="3200400" cy="646331"/>
          </a:xfrm>
          <a:prstGeom prst="rect">
            <a:avLst/>
          </a:prstGeom>
          <a:noFill/>
        </p:spPr>
        <p:txBody>
          <a:bodyPr wrap="square" rtlCol="0">
            <a:spAutoFit/>
          </a:bodyPr>
          <a:lstStyle/>
          <a:p>
            <a:pPr>
              <a:buFont typeface="Arial" pitchFamily="34" charset="0"/>
              <a:buChar char="•"/>
            </a:pPr>
            <a:r>
              <a:rPr lang="en-US" sz="3600" dirty="0" smtClean="0">
                <a:solidFill>
                  <a:schemeClr val="accent2">
                    <a:lumMod val="75000"/>
                  </a:schemeClr>
                </a:solidFill>
              </a:rPr>
              <a:t>Resource</a:t>
            </a:r>
          </a:p>
        </p:txBody>
      </p:sp>
      <p:sp>
        <p:nvSpPr>
          <p:cNvPr id="5" name="TextBox 4"/>
          <p:cNvSpPr txBox="1"/>
          <p:nvPr/>
        </p:nvSpPr>
        <p:spPr>
          <a:xfrm>
            <a:off x="0" y="1524000"/>
            <a:ext cx="3505200" cy="2677656"/>
          </a:xfrm>
          <a:prstGeom prst="rect">
            <a:avLst/>
          </a:prstGeom>
          <a:noFill/>
        </p:spPr>
        <p:txBody>
          <a:bodyPr wrap="square" rtlCol="0">
            <a:spAutoFit/>
          </a:bodyPr>
          <a:lstStyle/>
          <a:p>
            <a:r>
              <a:rPr lang="en-US" sz="2800" dirty="0" smtClean="0">
                <a:hlinkClick r:id="rId4"/>
              </a:rPr>
              <a:t>https://www.teachingchannel.org/videos/talk-moves-developing-communication-skills?fd=1</a:t>
            </a:r>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0"/>
            <a:ext cx="6705600" cy="1219200"/>
          </a:xfrm>
        </p:spPr>
        <p:txBody>
          <a:bodyPr>
            <a:noAutofit/>
          </a:bodyPr>
          <a:lstStyle/>
          <a:p>
            <a:pPr>
              <a:buNone/>
            </a:pPr>
            <a:r>
              <a:rPr lang="en-US" sz="6000" b="1" dirty="0" smtClean="0">
                <a:solidFill>
                  <a:schemeClr val="accent2">
                    <a:lumMod val="75000"/>
                  </a:schemeClr>
                </a:solidFill>
              </a:rPr>
              <a:t>Review &amp; Reflect</a:t>
            </a:r>
          </a:p>
          <a:p>
            <a:endParaRPr lang="en-US" sz="6000" dirty="0">
              <a:solidFill>
                <a:schemeClr val="accent2">
                  <a:lumMod val="75000"/>
                </a:schemeClr>
              </a:solidFill>
            </a:endParaRPr>
          </a:p>
        </p:txBody>
      </p:sp>
      <p:pic>
        <p:nvPicPr>
          <p:cNvPr id="6"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pic>
        <p:nvPicPr>
          <p:cNvPr id="38917" name="Picture 5" descr="C:\Users\dobermeyer\AppData\Local\Microsoft\Windows\Temporary Internet Files\Content.IE5\SU1INF3Y\MC900078751[1].wmf"/>
          <p:cNvPicPr>
            <a:picLocks noChangeAspect="1" noChangeArrowheads="1"/>
          </p:cNvPicPr>
          <p:nvPr/>
        </p:nvPicPr>
        <p:blipFill>
          <a:blip r:embed="rId4" cstate="print"/>
          <a:srcRect/>
          <a:stretch>
            <a:fillRect/>
          </a:stretch>
        </p:blipFill>
        <p:spPr bwMode="auto">
          <a:xfrm>
            <a:off x="2362200" y="1219200"/>
            <a:ext cx="4282970" cy="378566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0"/>
            <a:ext cx="7924800" cy="4876800"/>
          </a:xfrm>
        </p:spPr>
        <p:txBody>
          <a:bodyPr>
            <a:normAutofit/>
          </a:bodyPr>
          <a:lstStyle/>
          <a:p>
            <a:pPr>
              <a:buNone/>
            </a:pPr>
            <a:r>
              <a:rPr lang="en-US" sz="3600" b="1" dirty="0" smtClean="0">
                <a:solidFill>
                  <a:schemeClr val="accent2">
                    <a:lumMod val="75000"/>
                  </a:schemeClr>
                </a:solidFill>
              </a:rPr>
              <a:t>Content Objective: </a:t>
            </a:r>
          </a:p>
          <a:p>
            <a:r>
              <a:rPr lang="en-US" sz="3600" b="1" dirty="0" smtClean="0">
                <a:solidFill>
                  <a:schemeClr val="accent2">
                    <a:lumMod val="75000"/>
                  </a:schemeClr>
                </a:solidFill>
              </a:rPr>
              <a:t> </a:t>
            </a:r>
            <a:r>
              <a:rPr lang="en-US" sz="3600" dirty="0" smtClean="0">
                <a:solidFill>
                  <a:schemeClr val="accent2">
                    <a:lumMod val="75000"/>
                  </a:schemeClr>
                </a:solidFill>
              </a:rPr>
              <a:t>Explore &amp; understand the </a:t>
            </a:r>
            <a:r>
              <a:rPr lang="en-US" sz="3600" i="1" dirty="0" smtClean="0">
                <a:solidFill>
                  <a:schemeClr val="accent2">
                    <a:lumMod val="75000"/>
                  </a:schemeClr>
                </a:solidFill>
              </a:rPr>
              <a:t>Speaking and </a:t>
            </a:r>
          </a:p>
          <a:p>
            <a:pPr>
              <a:buNone/>
            </a:pPr>
            <a:r>
              <a:rPr lang="en-US" sz="3600" i="1" dirty="0" smtClean="0">
                <a:solidFill>
                  <a:schemeClr val="accent2">
                    <a:lumMod val="75000"/>
                  </a:schemeClr>
                </a:solidFill>
              </a:rPr>
              <a:t>     Listening</a:t>
            </a:r>
            <a:r>
              <a:rPr lang="en-US" sz="3600" dirty="0" smtClean="0">
                <a:solidFill>
                  <a:schemeClr val="accent2">
                    <a:lumMod val="75000"/>
                  </a:schemeClr>
                </a:solidFill>
              </a:rPr>
              <a:t> </a:t>
            </a:r>
            <a:r>
              <a:rPr lang="en-US" sz="3600" i="1" dirty="0" smtClean="0">
                <a:solidFill>
                  <a:schemeClr val="accent2">
                    <a:lumMod val="75000"/>
                  </a:schemeClr>
                </a:solidFill>
              </a:rPr>
              <a:t>Strand</a:t>
            </a:r>
            <a:r>
              <a:rPr lang="en-US" sz="3600" dirty="0" smtClean="0">
                <a:solidFill>
                  <a:schemeClr val="accent2">
                    <a:lumMod val="75000"/>
                  </a:schemeClr>
                </a:solidFill>
              </a:rPr>
              <a:t> within the ELA-CCSS</a:t>
            </a:r>
            <a:endParaRPr lang="en-US" sz="3600" dirty="0" smtClean="0">
              <a:solidFill>
                <a:srgbClr val="00B050"/>
              </a:solidFill>
            </a:endParaRPr>
          </a:p>
          <a:p>
            <a:pPr>
              <a:buNone/>
            </a:pPr>
            <a:r>
              <a:rPr lang="en-US" sz="3600" b="1" dirty="0" smtClean="0">
                <a:solidFill>
                  <a:schemeClr val="accent2">
                    <a:lumMod val="75000"/>
                  </a:schemeClr>
                </a:solidFill>
              </a:rPr>
              <a:t>Literacy Objectives:  </a:t>
            </a:r>
          </a:p>
          <a:p>
            <a:r>
              <a:rPr lang="en-US" sz="3600" b="1" dirty="0" smtClean="0">
                <a:solidFill>
                  <a:schemeClr val="accent2">
                    <a:lumMod val="75000"/>
                  </a:schemeClr>
                </a:solidFill>
              </a:rPr>
              <a:t> </a:t>
            </a:r>
            <a:r>
              <a:rPr lang="en-US" sz="3600" dirty="0" smtClean="0">
                <a:solidFill>
                  <a:schemeClr val="accent2">
                    <a:lumMod val="75000"/>
                  </a:schemeClr>
                </a:solidFill>
              </a:rPr>
              <a:t>Read &amp; discuss sections of the </a:t>
            </a:r>
            <a:r>
              <a:rPr lang="en-US" sz="3600" i="1" dirty="0" smtClean="0">
                <a:solidFill>
                  <a:schemeClr val="accent2">
                    <a:lumMod val="75000"/>
                  </a:schemeClr>
                </a:solidFill>
              </a:rPr>
              <a:t>Speaking and Listening Strand</a:t>
            </a:r>
          </a:p>
          <a:p>
            <a:endParaRPr lang="en-US" sz="3600" dirty="0" smtClean="0">
              <a:solidFill>
                <a:schemeClr val="accent2">
                  <a:lumMod val="75000"/>
                </a:schemeClr>
              </a:solidFill>
            </a:endParaRPr>
          </a:p>
          <a:p>
            <a:pPr>
              <a:buNone/>
            </a:pPr>
            <a:endParaRPr lang="en-US" sz="3600" dirty="0">
              <a:solidFill>
                <a:schemeClr val="accent2">
                  <a:lumMod val="75000"/>
                </a:schemeClr>
              </a:solidFill>
            </a:endParaRPr>
          </a:p>
        </p:txBody>
      </p:sp>
      <p:pic>
        <p:nvPicPr>
          <p:cNvPr id="6"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457200" y="-228600"/>
            <a:ext cx="8229600" cy="1143000"/>
          </a:xfrm>
        </p:spPr>
        <p:txBody>
          <a:bodyPr/>
          <a:lstStyle/>
          <a:p>
            <a:pPr eaLnBrk="1" hangingPunct="1">
              <a:defRPr/>
            </a:pPr>
            <a:r>
              <a:rPr lang="en-US" b="1" dirty="0" smtClean="0">
                <a:solidFill>
                  <a:srgbClr val="C00000"/>
                </a:solidFill>
              </a:rPr>
              <a:t>Professional Learning Expectations</a:t>
            </a:r>
            <a:endParaRPr lang="en-US" b="1" dirty="0">
              <a:solidFill>
                <a:srgbClr val="C00000"/>
              </a:solidFill>
            </a:endParaRPr>
          </a:p>
        </p:txBody>
      </p:sp>
      <p:sp>
        <p:nvSpPr>
          <p:cNvPr id="11" name="Rectangle 4"/>
          <p:cNvSpPr txBox="1">
            <a:spLocks noChangeArrowheads="1"/>
          </p:cNvSpPr>
          <p:nvPr/>
        </p:nvSpPr>
        <p:spPr>
          <a:xfrm>
            <a:off x="1143000" y="914400"/>
            <a:ext cx="7391400" cy="510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Conversation </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Voice </a:t>
            </a:r>
            <a:r>
              <a:rPr kumimoji="0" lang="en-US" sz="2400" b="0" i="0" u="none" strike="noStrike" kern="1200" cap="none" spc="0" normalizeH="0" baseline="0" noProof="0" dirty="0" smtClean="0">
                <a:ln>
                  <a:noFill/>
                </a:ln>
                <a:effectLst/>
                <a:uLnTx/>
                <a:uFillTx/>
                <a:latin typeface="+mn-lt"/>
                <a:ea typeface="+mn-ea"/>
                <a:cs typeface="+mn-cs"/>
              </a:rPr>
              <a:t>Level 0</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during presentation; </a:t>
            </a:r>
            <a:r>
              <a:rPr kumimoji="0" lang="en-US" sz="2400" b="0" i="0" u="none" strike="noStrike" kern="1200" cap="none" spc="0" normalizeH="0" baseline="0" noProof="0" dirty="0" smtClean="0">
                <a:ln>
                  <a:noFill/>
                </a:ln>
                <a:effectLst/>
                <a:uLnTx/>
                <a:uFillTx/>
                <a:latin typeface="+mn-lt"/>
                <a:ea typeface="+mn-ea"/>
                <a:cs typeface="+mn-cs"/>
              </a:rPr>
              <a:t>Level 2</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when collaborating </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500" b="0" i="0" u="none" strike="noStrike" kern="1200" cap="none" spc="0" normalizeH="0" baseline="0" noProof="0" dirty="0" smtClean="0">
              <a:ln>
                <a:noFill/>
              </a:ln>
              <a:solidFill>
                <a:srgbClr val="C0000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Help</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 Ask a shoulder partner for missed information; raise hand for questions</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800" b="0" i="0" u="none" strike="noStrike" kern="1200" cap="none" spc="0" normalizeH="0" baseline="0" noProof="0" dirty="0" smtClean="0">
              <a:ln>
                <a:noFill/>
              </a:ln>
              <a:solidFill>
                <a:srgbClr val="C0000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Activity</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–Explore</a:t>
            </a:r>
            <a:r>
              <a:rPr kumimoji="0" lang="en-US" sz="2400" b="0" i="0" u="none" strike="noStrike" kern="1200" cap="none" spc="0" normalizeH="0" noProof="0" dirty="0" smtClean="0">
                <a:ln>
                  <a:noFill/>
                </a:ln>
                <a:solidFill>
                  <a:srgbClr val="C00000"/>
                </a:solidFill>
                <a:effectLst/>
                <a:uLnTx/>
                <a:uFillTx/>
                <a:latin typeface="+mn-lt"/>
                <a:ea typeface="+mn-ea"/>
                <a:cs typeface="+mn-cs"/>
              </a:rPr>
              <a:t> &amp; understand the Speaking &amp; Listening Strand through dialogue</a:t>
            </a:r>
            <a:endParaRPr kumimoji="0" lang="en-US" sz="1600" b="0" i="0" u="none" strike="noStrike" kern="1200" cap="none" spc="0" normalizeH="0" baseline="0" noProof="0" dirty="0" smtClean="0">
              <a:ln>
                <a:noFill/>
              </a:ln>
              <a:solidFill>
                <a:srgbClr val="C0000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Movement </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As directed by facilitator; Move to a secluded area for emergency phone calls</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600" b="0" i="0" u="none" strike="noStrike" kern="1200" cap="none" spc="0" normalizeH="0" baseline="0" noProof="0" dirty="0" smtClean="0">
              <a:ln>
                <a:noFill/>
              </a:ln>
              <a:solidFill>
                <a:srgbClr val="C00000"/>
              </a:solidFill>
              <a:effectLst/>
              <a:uLnTx/>
              <a:uFillTx/>
              <a:latin typeface="+mn-lt"/>
              <a:ea typeface="+mn-ea"/>
              <a:cs typeface="+mn-cs"/>
            </a:endParaRPr>
          </a:p>
          <a:p>
            <a:pPr lvl="0">
              <a:spcBef>
                <a:spcPct val="20000"/>
              </a:spcBef>
              <a:buFont typeface="Arial" pitchFamily="34" charset="0"/>
              <a:buChar cha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Participation</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 Stay engaged with learning tasks. </a:t>
            </a:r>
            <a:r>
              <a:rPr lang="en-US" sz="2400" dirty="0" smtClean="0">
                <a:solidFill>
                  <a:srgbClr val="C00000"/>
                </a:solidFill>
              </a:rPr>
              <a:t>Stow electronics  until </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break</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500" b="0" i="0" u="none" strike="noStrike" kern="1200" cap="none" spc="0" normalizeH="0" baseline="0" noProof="0" dirty="0" smtClean="0">
              <a:ln>
                <a:noFill/>
              </a:ln>
              <a:solidFill>
                <a:srgbClr val="C0000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rgbClr val="C00000"/>
                </a:solidFill>
                <a:effectLst/>
                <a:uLnTx/>
                <a:uFillTx/>
                <a:latin typeface="+mn-lt"/>
                <a:ea typeface="+mn-ea"/>
                <a:cs typeface="+mn-cs"/>
              </a:rPr>
              <a:t>Success</a:t>
            </a:r>
            <a:r>
              <a:rPr kumimoji="0" lang="en-US" sz="2400" b="0" i="0" u="none" strike="noStrike" kern="1200" cap="none" spc="0" normalizeH="0" baseline="0" noProof="0" dirty="0" smtClean="0">
                <a:ln>
                  <a:noFill/>
                </a:ln>
                <a:solidFill>
                  <a:srgbClr val="C00000"/>
                </a:solidFill>
                <a:effectLst/>
                <a:uLnTx/>
                <a:uFillTx/>
                <a:latin typeface="+mn-lt"/>
                <a:ea typeface="+mn-ea"/>
                <a:cs typeface="+mn-cs"/>
              </a:rPr>
              <a:t> - Professional Learning!</a:t>
            </a:r>
          </a:p>
        </p:txBody>
      </p:sp>
      <p:sp>
        <p:nvSpPr>
          <p:cNvPr id="12" name="Rectangle 4"/>
          <p:cNvSpPr txBox="1">
            <a:spLocks noChangeArrowheads="1"/>
          </p:cNvSpPr>
          <p:nvPr/>
        </p:nvSpPr>
        <p:spPr bwMode="auto">
          <a:xfrm>
            <a:off x="0" y="838200"/>
            <a:ext cx="1219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kumimoji="0" lang="en-US" sz="4400" b="1" i="0" u="none" strike="noStrike" kern="0" cap="none" spc="0" normalizeH="0" baseline="0" noProof="0" dirty="0" smtClean="0">
                <a:ln>
                  <a:noFill/>
                </a:ln>
                <a:solidFill>
                  <a:srgbClr val="C00000"/>
                </a:solidFill>
                <a:effectLst/>
                <a:uLnTx/>
                <a:uFillTx/>
                <a:latin typeface="Aharoni" pitchFamily="2" charset="-79"/>
                <a:cs typeface="Aharoni" pitchFamily="2" charset="-79"/>
              </a:rPr>
              <a:t>C</a:t>
            </a:r>
          </a:p>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lang="en-US" sz="4400" b="1" kern="0" dirty="0" smtClean="0">
                <a:solidFill>
                  <a:srgbClr val="C00000"/>
                </a:solidFill>
                <a:latin typeface="Aharoni" pitchFamily="2" charset="-79"/>
                <a:cs typeface="Aharoni" pitchFamily="2" charset="-79"/>
              </a:rPr>
              <a:t>H</a:t>
            </a:r>
          </a:p>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kumimoji="0" lang="en-US" sz="4400" b="1" i="0" u="none" strike="noStrike" kern="0" cap="none" spc="0" normalizeH="0" baseline="0" noProof="0" dirty="0" smtClean="0">
                <a:ln>
                  <a:noFill/>
                </a:ln>
                <a:solidFill>
                  <a:srgbClr val="C00000"/>
                </a:solidFill>
                <a:effectLst/>
                <a:uLnTx/>
                <a:uFillTx/>
                <a:latin typeface="Aharoni" pitchFamily="2" charset="-79"/>
                <a:cs typeface="Aharoni" pitchFamily="2" charset="-79"/>
              </a:rPr>
              <a:t>A</a:t>
            </a:r>
          </a:p>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lang="en-US" sz="4400" b="1" kern="0" dirty="0" smtClean="0">
                <a:solidFill>
                  <a:srgbClr val="C00000"/>
                </a:solidFill>
                <a:latin typeface="Aharoni" pitchFamily="2" charset="-79"/>
                <a:cs typeface="Aharoni" pitchFamily="2" charset="-79"/>
              </a:rPr>
              <a:t>M</a:t>
            </a:r>
          </a:p>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kumimoji="0" lang="en-US" sz="4400" b="1" i="0" u="none" strike="noStrike" kern="0" cap="none" spc="0" normalizeH="0" baseline="0" noProof="0" dirty="0" smtClean="0">
                <a:ln>
                  <a:noFill/>
                </a:ln>
                <a:solidFill>
                  <a:srgbClr val="C00000"/>
                </a:solidFill>
                <a:effectLst/>
                <a:uLnTx/>
                <a:uFillTx/>
                <a:latin typeface="Aharoni" pitchFamily="2" charset="-79"/>
                <a:cs typeface="Aharoni" pitchFamily="2" charset="-79"/>
              </a:rPr>
              <a:t>P</a:t>
            </a:r>
          </a:p>
          <a:p>
            <a:pPr marL="0" marR="0" lvl="0" indent="0" algn="ctr" defTabSz="914400" rtl="0" eaLnBrk="1" fontAlgn="base" latinLnBrk="0" hangingPunct="1">
              <a:lnSpc>
                <a:spcPct val="85000"/>
              </a:lnSpc>
              <a:spcBef>
                <a:spcPct val="45000"/>
              </a:spcBef>
              <a:spcAft>
                <a:spcPct val="0"/>
              </a:spcAft>
              <a:buClr>
                <a:srgbClr val="17375E"/>
              </a:buClr>
              <a:buSzTx/>
              <a:buFontTx/>
              <a:buNone/>
              <a:tabLst/>
              <a:defRPr/>
            </a:pPr>
            <a:r>
              <a:rPr lang="en-US" sz="4400" b="1" kern="0" dirty="0" smtClean="0">
                <a:solidFill>
                  <a:srgbClr val="C00000"/>
                </a:solidFill>
                <a:latin typeface="Aharoni" pitchFamily="2" charset="-79"/>
                <a:cs typeface="Aharoni" pitchFamily="2" charset="-79"/>
              </a:rPr>
              <a:t>S</a:t>
            </a:r>
            <a:endParaRPr kumimoji="0" lang="en-US" sz="4400" b="1" i="0" u="none" strike="noStrike" kern="0" cap="none" spc="0" normalizeH="0" baseline="0" noProof="0" dirty="0" smtClean="0">
              <a:ln>
                <a:noFill/>
              </a:ln>
              <a:solidFill>
                <a:srgbClr val="C00000"/>
              </a:solidFill>
              <a:effectLst/>
              <a:uLnTx/>
              <a:uFillTx/>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0"/>
            <a:ext cx="7924800" cy="4876800"/>
          </a:xfrm>
        </p:spPr>
        <p:txBody>
          <a:bodyPr>
            <a:normAutofit/>
          </a:bodyPr>
          <a:lstStyle/>
          <a:p>
            <a:pPr>
              <a:buNone/>
            </a:pPr>
            <a:r>
              <a:rPr lang="en-US" sz="3600" b="1" dirty="0" smtClean="0">
                <a:solidFill>
                  <a:schemeClr val="accent2">
                    <a:lumMod val="75000"/>
                  </a:schemeClr>
                </a:solidFill>
              </a:rPr>
              <a:t>Content Objective: </a:t>
            </a:r>
          </a:p>
          <a:p>
            <a:r>
              <a:rPr lang="en-US" sz="3600" b="1" dirty="0" smtClean="0">
                <a:solidFill>
                  <a:schemeClr val="accent2">
                    <a:lumMod val="75000"/>
                  </a:schemeClr>
                </a:solidFill>
              </a:rPr>
              <a:t> </a:t>
            </a:r>
            <a:r>
              <a:rPr lang="en-US" sz="3600" dirty="0" smtClean="0">
                <a:solidFill>
                  <a:schemeClr val="accent2">
                    <a:lumMod val="75000"/>
                  </a:schemeClr>
                </a:solidFill>
              </a:rPr>
              <a:t>Explore &amp; understand the </a:t>
            </a:r>
            <a:r>
              <a:rPr lang="en-US" sz="3600" i="1" dirty="0" smtClean="0">
                <a:solidFill>
                  <a:schemeClr val="accent2">
                    <a:lumMod val="75000"/>
                  </a:schemeClr>
                </a:solidFill>
              </a:rPr>
              <a:t>Speaking and </a:t>
            </a:r>
          </a:p>
          <a:p>
            <a:pPr>
              <a:buNone/>
            </a:pPr>
            <a:r>
              <a:rPr lang="en-US" sz="3600" i="1" dirty="0" smtClean="0">
                <a:solidFill>
                  <a:schemeClr val="accent2">
                    <a:lumMod val="75000"/>
                  </a:schemeClr>
                </a:solidFill>
              </a:rPr>
              <a:t>     Listening</a:t>
            </a:r>
            <a:r>
              <a:rPr lang="en-US" sz="3600" dirty="0" smtClean="0">
                <a:solidFill>
                  <a:schemeClr val="accent2">
                    <a:lumMod val="75000"/>
                  </a:schemeClr>
                </a:solidFill>
              </a:rPr>
              <a:t> </a:t>
            </a:r>
            <a:r>
              <a:rPr lang="en-US" sz="3600" i="1" dirty="0" smtClean="0">
                <a:solidFill>
                  <a:schemeClr val="accent2">
                    <a:lumMod val="75000"/>
                  </a:schemeClr>
                </a:solidFill>
              </a:rPr>
              <a:t>Strand</a:t>
            </a:r>
            <a:r>
              <a:rPr lang="en-US" sz="3600" dirty="0" smtClean="0">
                <a:solidFill>
                  <a:schemeClr val="accent2">
                    <a:lumMod val="75000"/>
                  </a:schemeClr>
                </a:solidFill>
              </a:rPr>
              <a:t> within the ELA-CCSS</a:t>
            </a:r>
            <a:endParaRPr lang="en-US" sz="3600" dirty="0" smtClean="0">
              <a:solidFill>
                <a:srgbClr val="00B050"/>
              </a:solidFill>
            </a:endParaRPr>
          </a:p>
          <a:p>
            <a:pPr>
              <a:buNone/>
            </a:pPr>
            <a:r>
              <a:rPr lang="en-US" sz="3600" b="1" dirty="0" smtClean="0">
                <a:solidFill>
                  <a:schemeClr val="accent2">
                    <a:lumMod val="75000"/>
                  </a:schemeClr>
                </a:solidFill>
              </a:rPr>
              <a:t>Literacy Objectives:  </a:t>
            </a:r>
          </a:p>
          <a:p>
            <a:r>
              <a:rPr lang="en-US" sz="3600" b="1" dirty="0" smtClean="0">
                <a:solidFill>
                  <a:schemeClr val="accent2">
                    <a:lumMod val="75000"/>
                  </a:schemeClr>
                </a:solidFill>
              </a:rPr>
              <a:t> </a:t>
            </a:r>
            <a:r>
              <a:rPr lang="en-US" sz="3600" dirty="0" smtClean="0">
                <a:solidFill>
                  <a:schemeClr val="accent2">
                    <a:lumMod val="75000"/>
                  </a:schemeClr>
                </a:solidFill>
              </a:rPr>
              <a:t>Read &amp; discuss sections of the </a:t>
            </a:r>
            <a:r>
              <a:rPr lang="en-US" sz="3600" i="1" dirty="0" smtClean="0">
                <a:solidFill>
                  <a:schemeClr val="accent2">
                    <a:lumMod val="75000"/>
                  </a:schemeClr>
                </a:solidFill>
              </a:rPr>
              <a:t>Speaking and Listening Strand</a:t>
            </a:r>
          </a:p>
          <a:p>
            <a:pPr>
              <a:buNone/>
            </a:pPr>
            <a:endParaRPr lang="en-US" sz="3600" dirty="0">
              <a:solidFill>
                <a:schemeClr val="accent2">
                  <a:lumMod val="75000"/>
                </a:schemeClr>
              </a:solidFill>
            </a:endParaRPr>
          </a:p>
        </p:txBody>
      </p:sp>
      <p:pic>
        <p:nvPicPr>
          <p:cNvPr id="6"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8ADE6B-B6C9-4849-99A9-D206AC4AF205}" type="datetime1">
              <a:rPr lang="en-US" smtClean="0"/>
              <a:pPr/>
              <a:t>3/16/2012</a:t>
            </a:fld>
            <a:endParaRPr lang="en-US"/>
          </a:p>
        </p:txBody>
      </p:sp>
      <p:sp>
        <p:nvSpPr>
          <p:cNvPr id="5" name="Slide Number Placeholder 4"/>
          <p:cNvSpPr>
            <a:spLocks noGrp="1"/>
          </p:cNvSpPr>
          <p:nvPr>
            <p:ph type="sldNum" sz="quarter" idx="12"/>
          </p:nvPr>
        </p:nvSpPr>
        <p:spPr/>
        <p:txBody>
          <a:bodyPr/>
          <a:lstStyle/>
          <a:p>
            <a:fld id="{9F4AE59B-C144-48B4-A54A-5B1A20B47AE7}" type="slidenum">
              <a:rPr lang="en-US" smtClean="0"/>
              <a:pPr/>
              <a:t>4</a:t>
            </a:fld>
            <a:endParaRPr lang="en-US"/>
          </a:p>
        </p:txBody>
      </p:sp>
      <p:pic>
        <p:nvPicPr>
          <p:cNvPr id="14337" name="Picture 1"/>
          <p:cNvPicPr>
            <a:picLocks noChangeAspect="1" noChangeArrowheads="1"/>
          </p:cNvPicPr>
          <p:nvPr/>
        </p:nvPicPr>
        <p:blipFill>
          <a:blip r:embed="rId3" cstate="print"/>
          <a:srcRect l="16250" t="8000" r="16250" b="12000"/>
          <a:stretch>
            <a:fillRect/>
          </a:stretch>
        </p:blipFill>
        <p:spPr bwMode="auto">
          <a:xfrm>
            <a:off x="-76200" y="-76200"/>
            <a:ext cx="92583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76200" y="304800"/>
            <a:ext cx="3581400" cy="2743200"/>
          </a:xfrm>
        </p:spPr>
        <p:txBody>
          <a:bodyPr>
            <a:normAutofit fontScale="90000"/>
          </a:bodyPr>
          <a:lstStyle/>
          <a:p>
            <a:r>
              <a:rPr lang="en-US" b="1" dirty="0" smtClean="0">
                <a:solidFill>
                  <a:schemeClr val="accent2">
                    <a:lumMod val="75000"/>
                  </a:schemeClr>
                </a:solidFill>
              </a:rPr>
              <a:t/>
            </a:r>
            <a:br>
              <a:rPr lang="en-US" b="1" dirty="0" smtClean="0">
                <a:solidFill>
                  <a:schemeClr val="accent2">
                    <a:lumMod val="75000"/>
                  </a:schemeClr>
                </a:solidFill>
              </a:rPr>
            </a:br>
            <a:r>
              <a:rPr lang="en-US" b="1" dirty="0" smtClean="0">
                <a:solidFill>
                  <a:schemeClr val="accent2">
                    <a:lumMod val="75000"/>
                  </a:schemeClr>
                </a:solidFill>
              </a:rPr>
              <a:t>Reading for Understanding: </a:t>
            </a:r>
            <a:br>
              <a:rPr lang="en-US" b="1" dirty="0" smtClean="0">
                <a:solidFill>
                  <a:schemeClr val="accent2">
                    <a:lumMod val="75000"/>
                  </a:schemeClr>
                </a:solidFill>
              </a:rPr>
            </a:br>
            <a:r>
              <a:rPr lang="en-US" dirty="0" smtClean="0">
                <a:solidFill>
                  <a:schemeClr val="accent2">
                    <a:lumMod val="75000"/>
                  </a:schemeClr>
                </a:solidFill>
              </a:rPr>
              <a:t>Building background knowledge</a:t>
            </a:r>
            <a:endParaRPr lang="en-US" dirty="0">
              <a:solidFill>
                <a:schemeClr val="accent2">
                  <a:lumMod val="75000"/>
                </a:schemeClr>
              </a:solidFill>
            </a:endParaRPr>
          </a:p>
        </p:txBody>
      </p:sp>
      <p:pic>
        <p:nvPicPr>
          <p:cNvPr id="24"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sp>
        <p:nvSpPr>
          <p:cNvPr id="27" name="Rectangle 26"/>
          <p:cNvSpPr/>
          <p:nvPr/>
        </p:nvSpPr>
        <p:spPr>
          <a:xfrm>
            <a:off x="3505200" y="76200"/>
            <a:ext cx="5486400" cy="5638800"/>
          </a:xfrm>
          <a:prstGeom prst="rect">
            <a:avLst/>
          </a:prstGeom>
          <a:noFill/>
          <a:ln w="508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5" name="Picture 3"/>
          <p:cNvPicPr>
            <a:picLocks noChangeAspect="1" noChangeArrowheads="1"/>
          </p:cNvPicPr>
          <p:nvPr/>
        </p:nvPicPr>
        <p:blipFill>
          <a:blip r:embed="rId4" cstate="print"/>
          <a:srcRect t="2704" b="1315"/>
          <a:stretch>
            <a:fillRect/>
          </a:stretch>
        </p:blipFill>
        <p:spPr bwMode="auto">
          <a:xfrm>
            <a:off x="3505200" y="152400"/>
            <a:ext cx="5263661" cy="5410200"/>
          </a:xfrm>
          <a:prstGeom prst="rect">
            <a:avLst/>
          </a:prstGeom>
          <a:noFill/>
          <a:ln w="9525">
            <a:noFill/>
            <a:miter lim="800000"/>
            <a:headEnd/>
            <a:tailEnd/>
          </a:ln>
        </p:spPr>
      </p:pic>
    </p:spTree>
    <p:extLst>
      <p:ext uri="{BB962C8B-B14F-4D97-AF65-F5344CB8AC3E}">
        <p14:creationId xmlns:p14="http://schemas.microsoft.com/office/powerpoint/2010/main" xmlns="" val="3794068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0"/>
            <a:ext cx="10668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231FE701-82BE-4E61-9C10-17CC5969E361}" type="datetime1">
              <a:rPr lang="en-US" smtClean="0"/>
              <a:pPr/>
              <a:t>3/16/2012</a:t>
            </a:fld>
            <a:endParaRPr lang="en-US"/>
          </a:p>
        </p:txBody>
      </p:sp>
      <p:sp>
        <p:nvSpPr>
          <p:cNvPr id="5" name="Slide Number Placeholder 4"/>
          <p:cNvSpPr>
            <a:spLocks noGrp="1"/>
          </p:cNvSpPr>
          <p:nvPr>
            <p:ph type="sldNum" sz="quarter" idx="12"/>
          </p:nvPr>
        </p:nvSpPr>
        <p:spPr/>
        <p:txBody>
          <a:bodyPr/>
          <a:lstStyle/>
          <a:p>
            <a:fld id="{9F4AE59B-C144-48B4-A54A-5B1A20B47AE7}" type="slidenum">
              <a:rPr lang="en-US" smtClean="0"/>
              <a:pPr/>
              <a:t>6</a:t>
            </a:fld>
            <a:endParaRPr lang="en-US"/>
          </a:p>
        </p:txBody>
      </p:sp>
      <p:pic>
        <p:nvPicPr>
          <p:cNvPr id="2050" name="Picture 2"/>
          <p:cNvPicPr>
            <a:picLocks noChangeAspect="1" noChangeArrowheads="1"/>
          </p:cNvPicPr>
          <p:nvPr/>
        </p:nvPicPr>
        <p:blipFill>
          <a:blip r:embed="rId3" cstate="print"/>
          <a:srcRect t="12707" r="22919"/>
          <a:stretch>
            <a:fillRect/>
          </a:stretch>
        </p:blipFill>
        <p:spPr bwMode="auto">
          <a:xfrm>
            <a:off x="457200" y="762000"/>
            <a:ext cx="8839200" cy="6096000"/>
          </a:xfrm>
          <a:prstGeom prst="rect">
            <a:avLst/>
          </a:prstGeom>
          <a:noFill/>
          <a:ln w="9525">
            <a:noFill/>
            <a:miter lim="800000"/>
            <a:headEnd/>
            <a:tailEnd/>
          </a:ln>
        </p:spPr>
      </p:pic>
      <p:sp>
        <p:nvSpPr>
          <p:cNvPr id="8" name="TextBox 7"/>
          <p:cNvSpPr txBox="1"/>
          <p:nvPr/>
        </p:nvSpPr>
        <p:spPr>
          <a:xfrm>
            <a:off x="0" y="914400"/>
            <a:ext cx="914400" cy="369332"/>
          </a:xfrm>
          <a:prstGeom prst="rect">
            <a:avLst/>
          </a:prstGeom>
          <a:noFill/>
        </p:spPr>
        <p:txBody>
          <a:bodyPr wrap="square" rtlCol="0">
            <a:spAutoFit/>
          </a:bodyPr>
          <a:lstStyle/>
          <a:p>
            <a:r>
              <a:rPr lang="en-US" b="1" dirty="0" smtClean="0">
                <a:solidFill>
                  <a:srgbClr val="00B050"/>
                </a:solidFill>
                <a:latin typeface="Aharoni" pitchFamily="2" charset="-79"/>
                <a:cs typeface="Aharoni" pitchFamily="2" charset="-79"/>
              </a:rPr>
              <a:t>Strand</a:t>
            </a:r>
            <a:endParaRPr lang="en-US" b="1" dirty="0">
              <a:solidFill>
                <a:srgbClr val="00B050"/>
              </a:solidFill>
              <a:latin typeface="Aharoni" pitchFamily="2" charset="-79"/>
              <a:cs typeface="Aharoni" pitchFamily="2" charset="-79"/>
            </a:endParaRPr>
          </a:p>
        </p:txBody>
      </p:sp>
      <p:sp>
        <p:nvSpPr>
          <p:cNvPr id="10" name="TextBox 9"/>
          <p:cNvSpPr txBox="1"/>
          <p:nvPr/>
        </p:nvSpPr>
        <p:spPr>
          <a:xfrm>
            <a:off x="0" y="1905000"/>
            <a:ext cx="1371600" cy="923330"/>
          </a:xfrm>
          <a:prstGeom prst="rect">
            <a:avLst/>
          </a:prstGeom>
          <a:noFill/>
        </p:spPr>
        <p:txBody>
          <a:bodyPr wrap="square" rtlCol="0">
            <a:spAutoFit/>
          </a:bodyPr>
          <a:lstStyle/>
          <a:p>
            <a:r>
              <a:rPr lang="en-US" b="1" dirty="0" smtClean="0">
                <a:solidFill>
                  <a:srgbClr val="0070C0"/>
                </a:solidFill>
                <a:latin typeface="Aharoni" pitchFamily="2" charset="-79"/>
                <a:cs typeface="Aharoni" pitchFamily="2" charset="-79"/>
              </a:rPr>
              <a:t>Boxed     </a:t>
            </a:r>
          </a:p>
          <a:p>
            <a:r>
              <a:rPr lang="en-US" b="1" dirty="0" smtClean="0">
                <a:solidFill>
                  <a:srgbClr val="0070C0"/>
                </a:solidFill>
                <a:latin typeface="Aharoni" pitchFamily="2" charset="-79"/>
                <a:cs typeface="Aharoni" pitchFamily="2" charset="-79"/>
              </a:rPr>
              <a:t>Sub-heading</a:t>
            </a:r>
            <a:endParaRPr lang="en-US" b="1" dirty="0">
              <a:solidFill>
                <a:srgbClr val="0070C0"/>
              </a:solidFill>
              <a:latin typeface="Aharoni" pitchFamily="2" charset="-79"/>
              <a:cs typeface="Aharoni" pitchFamily="2" charset="-79"/>
            </a:endParaRPr>
          </a:p>
        </p:txBody>
      </p:sp>
      <p:sp>
        <p:nvSpPr>
          <p:cNvPr id="12" name="TextBox 11"/>
          <p:cNvSpPr txBox="1"/>
          <p:nvPr/>
        </p:nvSpPr>
        <p:spPr>
          <a:xfrm>
            <a:off x="0" y="3648670"/>
            <a:ext cx="1219200" cy="923330"/>
          </a:xfrm>
          <a:prstGeom prst="rect">
            <a:avLst/>
          </a:prstGeom>
          <a:noFill/>
        </p:spPr>
        <p:txBody>
          <a:bodyPr wrap="square" rtlCol="0">
            <a:spAutoFit/>
          </a:bodyPr>
          <a:lstStyle/>
          <a:p>
            <a:r>
              <a:rPr lang="en-US" b="1" dirty="0" smtClean="0">
                <a:solidFill>
                  <a:srgbClr val="0070C0"/>
                </a:solidFill>
                <a:latin typeface="Aharoni" pitchFamily="2" charset="-79"/>
                <a:cs typeface="Aharoni" pitchFamily="2" charset="-79"/>
              </a:rPr>
              <a:t>Boxed Sub-</a:t>
            </a:r>
          </a:p>
          <a:p>
            <a:r>
              <a:rPr lang="en-US" b="1" dirty="0" smtClean="0">
                <a:solidFill>
                  <a:srgbClr val="0070C0"/>
                </a:solidFill>
                <a:latin typeface="Aharoni" pitchFamily="2" charset="-79"/>
                <a:cs typeface="Aharoni" pitchFamily="2" charset="-79"/>
              </a:rPr>
              <a:t>heading</a:t>
            </a:r>
            <a:endParaRPr lang="en-US" b="1" dirty="0">
              <a:solidFill>
                <a:srgbClr val="0070C0"/>
              </a:solidFill>
              <a:latin typeface="Aharoni" pitchFamily="2" charset="-79"/>
              <a:cs typeface="Aharoni" pitchFamily="2" charset="-79"/>
            </a:endParaRPr>
          </a:p>
        </p:txBody>
      </p:sp>
      <p:sp>
        <p:nvSpPr>
          <p:cNvPr id="14" name="TextBox 13"/>
          <p:cNvSpPr txBox="1"/>
          <p:nvPr/>
        </p:nvSpPr>
        <p:spPr>
          <a:xfrm>
            <a:off x="0" y="2782669"/>
            <a:ext cx="1524000" cy="646331"/>
          </a:xfrm>
          <a:prstGeom prst="rect">
            <a:avLst/>
          </a:prstGeom>
          <a:noFill/>
        </p:spPr>
        <p:txBody>
          <a:bodyPr wrap="square" rtlCol="0">
            <a:spAutoFit/>
          </a:bodyPr>
          <a:lstStyle/>
          <a:p>
            <a:r>
              <a:rPr lang="en-US" b="1" dirty="0" smtClean="0">
                <a:solidFill>
                  <a:schemeClr val="accent2">
                    <a:lumMod val="75000"/>
                  </a:schemeClr>
                </a:solidFill>
                <a:latin typeface="Aharoni" pitchFamily="2" charset="-79"/>
                <a:cs typeface="Aharoni" pitchFamily="2" charset="-79"/>
              </a:rPr>
              <a:t>Anchor Standards</a:t>
            </a:r>
            <a:endParaRPr lang="en-US" b="1" dirty="0">
              <a:solidFill>
                <a:schemeClr val="accent2">
                  <a:lumMod val="75000"/>
                </a:schemeClr>
              </a:solidFill>
              <a:latin typeface="Aharoni" pitchFamily="2" charset="-79"/>
              <a:cs typeface="Aharoni" pitchFamily="2" charset="-79"/>
            </a:endParaRPr>
          </a:p>
        </p:txBody>
      </p:sp>
      <p:sp>
        <p:nvSpPr>
          <p:cNvPr id="15" name="TextBox 14"/>
          <p:cNvSpPr txBox="1"/>
          <p:nvPr/>
        </p:nvSpPr>
        <p:spPr>
          <a:xfrm>
            <a:off x="0" y="4459069"/>
            <a:ext cx="1524000" cy="646331"/>
          </a:xfrm>
          <a:prstGeom prst="rect">
            <a:avLst/>
          </a:prstGeom>
          <a:noFill/>
        </p:spPr>
        <p:txBody>
          <a:bodyPr wrap="square" rtlCol="0">
            <a:spAutoFit/>
          </a:bodyPr>
          <a:lstStyle/>
          <a:p>
            <a:r>
              <a:rPr lang="en-US" b="1" dirty="0" smtClean="0">
                <a:solidFill>
                  <a:schemeClr val="accent2">
                    <a:lumMod val="75000"/>
                  </a:schemeClr>
                </a:solidFill>
                <a:latin typeface="Aharoni" pitchFamily="2" charset="-79"/>
                <a:cs typeface="Aharoni" pitchFamily="2" charset="-79"/>
              </a:rPr>
              <a:t>Anchor Standards</a:t>
            </a:r>
            <a:endParaRPr lang="en-US" b="1" dirty="0">
              <a:solidFill>
                <a:schemeClr val="accent2">
                  <a:lumMod val="75000"/>
                </a:schemeClr>
              </a:solidFill>
              <a:latin typeface="Aharoni" pitchFamily="2" charset="-79"/>
              <a:cs typeface="Aharoni" pitchFamily="2" charset="-79"/>
            </a:endParaRPr>
          </a:p>
        </p:txBody>
      </p:sp>
      <p:sp>
        <p:nvSpPr>
          <p:cNvPr id="17" name="TextBox 16"/>
          <p:cNvSpPr txBox="1"/>
          <p:nvPr/>
        </p:nvSpPr>
        <p:spPr>
          <a:xfrm>
            <a:off x="1295400" y="2667000"/>
            <a:ext cx="7848600" cy="1200329"/>
          </a:xfrm>
          <a:prstGeom prst="rect">
            <a:avLst/>
          </a:prstGeom>
          <a:noFill/>
          <a:ln w="50800">
            <a:solidFill>
              <a:srgbClr val="C00000"/>
            </a:solidFill>
          </a:ln>
        </p:spPr>
        <p:txBody>
          <a:bodyPr wrap="square" rtlCol="0">
            <a:spAutoFit/>
          </a:bodyPr>
          <a:lstStyle/>
          <a:p>
            <a:endParaRPr lang="en-US" dirty="0" smtClean="0"/>
          </a:p>
          <a:p>
            <a:endParaRPr lang="en-US" dirty="0" smtClean="0"/>
          </a:p>
          <a:p>
            <a:endParaRPr lang="en-US" dirty="0" smtClean="0"/>
          </a:p>
          <a:p>
            <a:endParaRPr lang="en-US" dirty="0"/>
          </a:p>
        </p:txBody>
      </p:sp>
      <p:sp>
        <p:nvSpPr>
          <p:cNvPr id="18" name="TextBox 17"/>
          <p:cNvSpPr txBox="1"/>
          <p:nvPr/>
        </p:nvSpPr>
        <p:spPr>
          <a:xfrm>
            <a:off x="1295400" y="4267200"/>
            <a:ext cx="8001000" cy="1200329"/>
          </a:xfrm>
          <a:prstGeom prst="rect">
            <a:avLst/>
          </a:prstGeom>
          <a:noFill/>
          <a:ln w="50800">
            <a:solidFill>
              <a:srgbClr val="C00000"/>
            </a:solidFill>
          </a:ln>
        </p:spPr>
        <p:txBody>
          <a:bodyPr wrap="square" rtlCol="0">
            <a:spAutoFit/>
          </a:bodyPr>
          <a:lstStyle/>
          <a:p>
            <a:endParaRPr lang="en-US" dirty="0" smtClean="0"/>
          </a:p>
          <a:p>
            <a:endParaRPr lang="en-US" dirty="0" smtClean="0"/>
          </a:p>
          <a:p>
            <a:endParaRPr lang="en-US" dirty="0" smtClean="0"/>
          </a:p>
          <a:p>
            <a:endParaRPr lang="en-US" dirty="0"/>
          </a:p>
        </p:txBody>
      </p:sp>
      <p:sp>
        <p:nvSpPr>
          <p:cNvPr id="19" name="TextBox 18"/>
          <p:cNvSpPr txBox="1"/>
          <p:nvPr/>
        </p:nvSpPr>
        <p:spPr>
          <a:xfrm>
            <a:off x="1143000" y="2286000"/>
            <a:ext cx="2819400" cy="369332"/>
          </a:xfrm>
          <a:prstGeom prst="rect">
            <a:avLst/>
          </a:prstGeom>
          <a:noFill/>
          <a:ln w="50800">
            <a:solidFill>
              <a:srgbClr val="0070C0"/>
            </a:solidFill>
          </a:ln>
        </p:spPr>
        <p:txBody>
          <a:bodyPr wrap="square" rtlCol="0">
            <a:spAutoFit/>
          </a:bodyPr>
          <a:lstStyle/>
          <a:p>
            <a:endParaRPr lang="en-US" dirty="0"/>
          </a:p>
        </p:txBody>
      </p:sp>
      <p:sp>
        <p:nvSpPr>
          <p:cNvPr id="21" name="TextBox 20"/>
          <p:cNvSpPr txBox="1"/>
          <p:nvPr/>
        </p:nvSpPr>
        <p:spPr>
          <a:xfrm>
            <a:off x="1600200" y="1066800"/>
            <a:ext cx="2895600" cy="369332"/>
          </a:xfrm>
          <a:prstGeom prst="rect">
            <a:avLst/>
          </a:prstGeom>
          <a:noFill/>
          <a:ln w="50800">
            <a:solidFill>
              <a:srgbClr val="00B050"/>
            </a:solidFill>
          </a:ln>
        </p:spPr>
        <p:txBody>
          <a:bodyPr wrap="square" rtlCol="0">
            <a:spAutoFit/>
          </a:bodyPr>
          <a:lstStyle/>
          <a:p>
            <a:endParaRPr lang="en-US" dirty="0"/>
          </a:p>
        </p:txBody>
      </p:sp>
      <p:sp>
        <p:nvSpPr>
          <p:cNvPr id="22" name="TextBox 21"/>
          <p:cNvSpPr txBox="1"/>
          <p:nvPr/>
        </p:nvSpPr>
        <p:spPr>
          <a:xfrm>
            <a:off x="1143000" y="3886200"/>
            <a:ext cx="3124200" cy="369332"/>
          </a:xfrm>
          <a:prstGeom prst="rect">
            <a:avLst/>
          </a:prstGeom>
          <a:noFill/>
          <a:ln w="50800">
            <a:solidFill>
              <a:srgbClr val="0070C0"/>
            </a:solidFill>
          </a:ln>
        </p:spPr>
        <p:txBody>
          <a:bodyPr wrap="square" rtlCol="0">
            <a:spAutoFit/>
          </a:bodyPr>
          <a:lstStyle/>
          <a:p>
            <a:endParaRPr lang="en-US" dirty="0"/>
          </a:p>
        </p:txBody>
      </p:sp>
      <p:pic>
        <p:nvPicPr>
          <p:cNvPr id="2051" name="Picture 3"/>
          <p:cNvPicPr>
            <a:picLocks noChangeAspect="1" noChangeArrowheads="1"/>
          </p:cNvPicPr>
          <p:nvPr/>
        </p:nvPicPr>
        <p:blipFill>
          <a:blip r:embed="rId4" cstate="print"/>
          <a:srcRect/>
          <a:stretch>
            <a:fillRect/>
          </a:stretch>
        </p:blipFill>
        <p:spPr bwMode="auto">
          <a:xfrm>
            <a:off x="0" y="5553478"/>
            <a:ext cx="1676400" cy="1304522"/>
          </a:xfrm>
          <a:prstGeom prst="rect">
            <a:avLst/>
          </a:prstGeom>
          <a:noFill/>
          <a:ln w="9525">
            <a:noFill/>
            <a:miter lim="800000"/>
            <a:headEnd/>
            <a:tailEnd/>
          </a:ln>
        </p:spPr>
      </p:pic>
      <p:sp>
        <p:nvSpPr>
          <p:cNvPr id="25" name="Title 1"/>
          <p:cNvSpPr>
            <a:spLocks noGrp="1"/>
          </p:cNvSpPr>
          <p:nvPr>
            <p:ph type="title"/>
          </p:nvPr>
        </p:nvSpPr>
        <p:spPr>
          <a:xfrm>
            <a:off x="-609600" y="-228600"/>
            <a:ext cx="5715000" cy="1143000"/>
          </a:xfrm>
        </p:spPr>
        <p:txBody>
          <a:bodyPr/>
          <a:lstStyle/>
          <a:p>
            <a:r>
              <a:rPr lang="en-US" b="1" dirty="0" smtClean="0">
                <a:solidFill>
                  <a:schemeClr val="accent2">
                    <a:lumMod val="75000"/>
                  </a:schemeClr>
                </a:solidFill>
              </a:rPr>
              <a:t>Let’s Review…..</a:t>
            </a:r>
            <a:endParaRPr lang="en-US" b="1" dirty="0">
              <a:solidFill>
                <a:schemeClr val="accent2">
                  <a:lumMod val="75000"/>
                </a:schemeClr>
              </a:solidFill>
            </a:endParaRPr>
          </a:p>
        </p:txBody>
      </p:sp>
      <p:sp>
        <p:nvSpPr>
          <p:cNvPr id="27" name="Title 1"/>
          <p:cNvSpPr txBox="1">
            <a:spLocks/>
          </p:cNvSpPr>
          <p:nvPr/>
        </p:nvSpPr>
        <p:spPr>
          <a:xfrm>
            <a:off x="7620000" y="152400"/>
            <a:ext cx="1371600" cy="533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accent2">
                    <a:lumMod val="75000"/>
                  </a:schemeClr>
                </a:solidFill>
                <a:latin typeface="+mj-lt"/>
                <a:ea typeface="+mj-ea"/>
                <a:cs typeface="+mj-cs"/>
              </a:rPr>
              <a:t>pg. 22/48</a:t>
            </a:r>
            <a:endParaRPr kumimoji="0" lang="en-US" sz="2800" b="1"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28" name="Picture 3"/>
          <p:cNvPicPr>
            <a:picLocks noChangeAspect="1" noChangeArrowheads="1"/>
          </p:cNvPicPr>
          <p:nvPr/>
        </p:nvPicPr>
        <p:blipFill>
          <a:blip r:embed="rId5" cstate="print"/>
          <a:srcRect l="3412"/>
          <a:stretch>
            <a:fillRect/>
          </a:stretch>
        </p:blipFill>
        <p:spPr bwMode="auto">
          <a:xfrm>
            <a:off x="5791200" y="5611467"/>
            <a:ext cx="3276600" cy="1246533"/>
          </a:xfrm>
          <a:prstGeom prst="rect">
            <a:avLst/>
          </a:prstGeom>
          <a:noFill/>
          <a:ln w="9525">
            <a:noFill/>
            <a:miter lim="800000"/>
            <a:headEnd/>
            <a:tailEnd/>
          </a:ln>
        </p:spPr>
      </p:pic>
    </p:spTree>
    <p:extLst>
      <p:ext uri="{BB962C8B-B14F-4D97-AF65-F5344CB8AC3E}">
        <p14:creationId xmlns:p14="http://schemas.microsoft.com/office/powerpoint/2010/main" xmlns="" val="379406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5" grpId="0"/>
      <p:bldP spid="17" grpId="0" animBg="1"/>
      <p:bldP spid="18" grpId="0" animBg="1"/>
      <p:bldP spid="19"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534400" cy="990599"/>
          </a:xfrm>
        </p:spPr>
        <p:txBody>
          <a:bodyPr>
            <a:normAutofit/>
          </a:bodyPr>
          <a:lstStyle/>
          <a:p>
            <a:pPr>
              <a:buNone/>
            </a:pPr>
            <a:r>
              <a:rPr lang="en-US" sz="4400" b="1" dirty="0" smtClean="0">
                <a:solidFill>
                  <a:schemeClr val="accent2">
                    <a:lumMod val="75000"/>
                  </a:schemeClr>
                </a:solidFill>
              </a:rPr>
              <a:t>Speaking &amp; Listening in Action…</a:t>
            </a:r>
            <a:endParaRPr lang="en-US" sz="4400" dirty="0">
              <a:solidFill>
                <a:schemeClr val="accent2">
                  <a:lumMod val="75000"/>
                </a:schemeClr>
              </a:solidFill>
            </a:endParaRPr>
          </a:p>
        </p:txBody>
      </p:sp>
      <p:pic>
        <p:nvPicPr>
          <p:cNvPr id="6"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pic>
        <p:nvPicPr>
          <p:cNvPr id="8194" name="Picture 2"/>
          <p:cNvPicPr>
            <a:picLocks noChangeAspect="1" noChangeArrowheads="1"/>
          </p:cNvPicPr>
          <p:nvPr/>
        </p:nvPicPr>
        <p:blipFill>
          <a:blip r:embed="rId4" cstate="print"/>
          <a:srcRect/>
          <a:stretch>
            <a:fillRect/>
          </a:stretch>
        </p:blipFill>
        <p:spPr bwMode="auto">
          <a:xfrm>
            <a:off x="228600" y="1295400"/>
            <a:ext cx="2743200" cy="2039958"/>
          </a:xfrm>
          <a:prstGeom prst="rect">
            <a:avLst/>
          </a:prstGeom>
          <a:noFill/>
          <a:ln w="9525">
            <a:noFill/>
            <a:miter lim="800000"/>
            <a:headEnd/>
            <a:tailEnd/>
          </a:ln>
        </p:spPr>
      </p:pic>
      <p:pic>
        <p:nvPicPr>
          <p:cNvPr id="8195" name="Picture 3"/>
          <p:cNvPicPr>
            <a:picLocks noChangeAspect="1" noChangeArrowheads="1"/>
          </p:cNvPicPr>
          <p:nvPr/>
        </p:nvPicPr>
        <p:blipFill>
          <a:blip r:embed="rId5" cstate="print"/>
          <a:srcRect/>
          <a:stretch>
            <a:fillRect/>
          </a:stretch>
        </p:blipFill>
        <p:spPr bwMode="auto">
          <a:xfrm>
            <a:off x="3124200" y="1981200"/>
            <a:ext cx="2971800" cy="2166650"/>
          </a:xfrm>
          <a:prstGeom prst="rect">
            <a:avLst/>
          </a:prstGeom>
          <a:noFill/>
          <a:ln w="9525">
            <a:noFill/>
            <a:miter lim="800000"/>
            <a:headEnd/>
            <a:tailEnd/>
          </a:ln>
        </p:spPr>
      </p:pic>
      <p:pic>
        <p:nvPicPr>
          <p:cNvPr id="8196" name="Picture 4"/>
          <p:cNvPicPr>
            <a:picLocks noChangeAspect="1" noChangeArrowheads="1"/>
          </p:cNvPicPr>
          <p:nvPr/>
        </p:nvPicPr>
        <p:blipFill>
          <a:blip r:embed="rId6" cstate="print"/>
          <a:srcRect b="10286"/>
          <a:stretch>
            <a:fillRect/>
          </a:stretch>
        </p:blipFill>
        <p:spPr bwMode="auto">
          <a:xfrm>
            <a:off x="6217168" y="1143000"/>
            <a:ext cx="2741094"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l="3412"/>
          <a:stretch>
            <a:fillRect/>
          </a:stretch>
        </p:blipFill>
        <p:spPr bwMode="auto">
          <a:xfrm>
            <a:off x="5867400" y="5611467"/>
            <a:ext cx="3276600" cy="1246533"/>
          </a:xfrm>
          <a:prstGeom prst="rect">
            <a:avLst/>
          </a:prstGeom>
          <a:noFill/>
          <a:ln w="9525">
            <a:noFill/>
            <a:miter lim="800000"/>
            <a:headEnd/>
            <a:tailEnd/>
          </a:ln>
        </p:spPr>
      </p:pic>
      <p:pic>
        <p:nvPicPr>
          <p:cNvPr id="10" name="Talk Moves Video.mp4">
            <a:hlinkClick r:id="" action="ppaction://media"/>
          </p:cNvPr>
          <p:cNvPicPr>
            <a:picLocks noGrp="1" noRot="1" noChangeAspect="1"/>
          </p:cNvPicPr>
          <p:nvPr>
            <p:ph idx="1"/>
            <a:videoFile r:link="rId1"/>
          </p:nvPr>
        </p:nvPicPr>
        <p:blipFill>
          <a:blip r:embed="rId4" cstate="print"/>
          <a:stretch>
            <a:fillRect/>
          </a:stretch>
        </p:blipFill>
        <p:spPr>
          <a:xfrm>
            <a:off x="0" y="-631824"/>
            <a:ext cx="9986432" cy="748982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162800" cy="1143000"/>
          </a:xfrm>
        </p:spPr>
        <p:txBody>
          <a:bodyPr/>
          <a:lstStyle/>
          <a:p>
            <a:r>
              <a:rPr lang="en-US" b="1" dirty="0" smtClean="0">
                <a:solidFill>
                  <a:schemeClr val="accent2">
                    <a:lumMod val="75000"/>
                  </a:schemeClr>
                </a:solidFill>
              </a:rPr>
              <a:t>Questions to Consider…</a:t>
            </a:r>
            <a:endParaRPr lang="en-US" b="1" dirty="0">
              <a:solidFill>
                <a:schemeClr val="accent2">
                  <a:lumMod val="75000"/>
                </a:schemeClr>
              </a:solidFill>
            </a:endParaRPr>
          </a:p>
        </p:txBody>
      </p:sp>
      <p:sp>
        <p:nvSpPr>
          <p:cNvPr id="4" name="Content Placeholder 3"/>
          <p:cNvSpPr>
            <a:spLocks noGrp="1"/>
          </p:cNvSpPr>
          <p:nvPr>
            <p:ph idx="1"/>
          </p:nvPr>
        </p:nvSpPr>
        <p:spPr>
          <a:xfrm>
            <a:off x="457200" y="1066800"/>
            <a:ext cx="8229600" cy="3581400"/>
          </a:xfrm>
        </p:spPr>
        <p:txBody>
          <a:bodyPr>
            <a:normAutofit/>
          </a:bodyPr>
          <a:lstStyle/>
          <a:p>
            <a:r>
              <a:rPr lang="en-US" sz="4000" dirty="0" smtClean="0">
                <a:solidFill>
                  <a:schemeClr val="accent2">
                    <a:lumMod val="75000"/>
                  </a:schemeClr>
                </a:solidFill>
              </a:rPr>
              <a:t>What is the purpose of </a:t>
            </a:r>
            <a:r>
              <a:rPr lang="en-US" sz="4000" dirty="0" err="1" smtClean="0">
                <a:solidFill>
                  <a:schemeClr val="accent2">
                    <a:lumMod val="75000"/>
                  </a:schemeClr>
                </a:solidFill>
              </a:rPr>
              <a:t>revoicing</a:t>
            </a:r>
            <a:r>
              <a:rPr lang="en-US" sz="4000" dirty="0" smtClean="0">
                <a:solidFill>
                  <a:schemeClr val="accent2">
                    <a:lumMod val="75000"/>
                  </a:schemeClr>
                </a:solidFill>
              </a:rPr>
              <a:t>?</a:t>
            </a:r>
          </a:p>
          <a:p>
            <a:r>
              <a:rPr lang="en-US" sz="4000" dirty="0" smtClean="0">
                <a:solidFill>
                  <a:schemeClr val="accent2">
                    <a:lumMod val="75000"/>
                  </a:schemeClr>
                </a:solidFill>
              </a:rPr>
              <a:t>What element does tossing a ball add to this strategy?</a:t>
            </a:r>
          </a:p>
          <a:p>
            <a:r>
              <a:rPr lang="en-US" sz="4000" dirty="0" smtClean="0">
                <a:solidFill>
                  <a:schemeClr val="accent2">
                    <a:lumMod val="75000"/>
                  </a:schemeClr>
                </a:solidFill>
              </a:rPr>
              <a:t>What is the purpose of restating and applying your own reasoning?</a:t>
            </a:r>
          </a:p>
          <a:p>
            <a:endParaRPr lang="en-US" sz="4000" dirty="0">
              <a:solidFill>
                <a:schemeClr val="accent2">
                  <a:lumMod val="7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2516</TotalTime>
  <Words>805</Words>
  <Application>Microsoft Office PowerPoint</Application>
  <PresentationFormat>On-screen Show (4:3)</PresentationFormat>
  <Paragraphs>119</Paragraphs>
  <Slides>14</Slides>
  <Notes>13</Notes>
  <HiddenSlides>0</HiddenSlides>
  <MMClips>2</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Common Core Standards  for  English Language Arts</vt:lpstr>
      <vt:lpstr>Professional Learning Expectations</vt:lpstr>
      <vt:lpstr>Slide 3</vt:lpstr>
      <vt:lpstr>Slide 4</vt:lpstr>
      <vt:lpstr> Reading for Understanding:  Building background knowledge</vt:lpstr>
      <vt:lpstr>Let’s Review…..</vt:lpstr>
      <vt:lpstr>Slide 7</vt:lpstr>
      <vt:lpstr>Slide 8</vt:lpstr>
      <vt:lpstr>Questions to Consider…</vt:lpstr>
      <vt:lpstr>Slide 10</vt:lpstr>
      <vt:lpstr>Questions to Consider…</vt:lpstr>
      <vt:lpstr>Closing…</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Nandi</dc:creator>
  <cp:lastModifiedBy>sbarker</cp:lastModifiedBy>
  <cp:revision>268</cp:revision>
  <dcterms:created xsi:type="dcterms:W3CDTF">2010-10-05T19:14:36Z</dcterms:created>
  <dcterms:modified xsi:type="dcterms:W3CDTF">2012-03-16T14:05:17Z</dcterms:modified>
</cp:coreProperties>
</file>